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3"/>
  </p:notesMasterIdLst>
  <p:sldIdLst>
    <p:sldId id="267" r:id="rId2"/>
    <p:sldId id="258" r:id="rId3"/>
    <p:sldId id="259" r:id="rId4"/>
    <p:sldId id="260" r:id="rId5"/>
    <p:sldId id="263" r:id="rId6"/>
    <p:sldId id="261" r:id="rId7"/>
    <p:sldId id="262" r:id="rId8"/>
    <p:sldId id="266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D6AFC-9015-4AD1-A4D8-EAEE27D1ACAD}" type="datetimeFigureOut">
              <a:rPr lang="en-US" smtClean="0"/>
              <a:t>1/20/2024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B8F4F4-8EAA-4964-9CB6-491D31C1B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527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81CD17-5AA6-4227-8D83-6226FC673319}" type="datetime1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055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42AF3-6EF1-4991-A6CD-5A179CB14008}" type="datetime1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86675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42AF3-6EF1-4991-A6CD-5A179CB14008}" type="datetime1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9080298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42AF3-6EF1-4991-A6CD-5A179CB14008}" type="datetime1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76182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42AF3-6EF1-4991-A6CD-5A179CB14008}" type="datetime1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9622226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42AF3-6EF1-4991-A6CD-5A179CB14008}" type="datetime1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533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CAD5F-7E44-4A0E-BBE4-40B18F6F72E9}" type="datetime1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7369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2228E-7496-4BCA-949D-93B56B8ECD7B}" type="datetime1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751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F0FD3-5E2B-4C85-A29D-3CC4AFCE3DD6}" type="datetime1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442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43458-2F35-47DD-9B1B-E930FF63A838}" type="datetime1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67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DC6A1-5DC7-4733-BE14-B37C7A812479}" type="datetime1">
              <a:rPr lang="en-US" smtClean="0"/>
              <a:t>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366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E048-4DD8-4B5D-BA5C-1FA7F5B1AC34}" type="datetime1">
              <a:rPr lang="en-US" smtClean="0"/>
              <a:t>1/20/2024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258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E9EC1-909A-467F-8FB6-C52042A4D2E9}" type="datetime1">
              <a:rPr lang="en-US" smtClean="0"/>
              <a:t>1/20/2024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586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9E968-CE07-4063-9DE6-320EBD9BFEBB}" type="datetime1">
              <a:rPr lang="en-US" smtClean="0"/>
              <a:t>1/20/2024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60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E39E5-D53C-447F-AAA1-77B166C4BDBA}" type="datetime1">
              <a:rPr lang="en-US" smtClean="0"/>
              <a:t>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19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84777-A7C1-48FC-A4D6-D93CDC199BC3}" type="datetime1">
              <a:rPr lang="en-US" smtClean="0"/>
              <a:t>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430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42AF3-6EF1-4991-A6CD-5A179CB14008}" type="datetime1">
              <a:rPr lang="en-US" smtClean="0"/>
              <a:t>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9D1475C-4EEB-47C1-87D3-E74868ED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041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0765" y="104503"/>
            <a:ext cx="5429250" cy="54387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83404" y="4969936"/>
            <a:ext cx="2383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err="1">
                <a:solidFill>
                  <a:srgbClr val="00B050"/>
                </a:solidFill>
              </a:rPr>
              <a:t>EcoMate</a:t>
            </a:r>
            <a:endParaRPr lang="en-US" sz="4400" dirty="0">
              <a:solidFill>
                <a:srgbClr val="00B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4624" y="5000713"/>
            <a:ext cx="31285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Devnity</a:t>
            </a:r>
            <a:r>
              <a:rPr lang="en-US" b="1" dirty="0"/>
              <a:t> Members:</a:t>
            </a:r>
          </a:p>
          <a:p>
            <a:r>
              <a:rPr lang="en-US" dirty="0"/>
              <a:t>Abhishek Sharma</a:t>
            </a:r>
          </a:p>
          <a:p>
            <a:r>
              <a:rPr lang="en-US" dirty="0"/>
              <a:t>Anish Gupta</a:t>
            </a:r>
          </a:p>
          <a:p>
            <a:r>
              <a:rPr lang="en-US" dirty="0"/>
              <a:t>Barun Mandal</a:t>
            </a:r>
          </a:p>
          <a:p>
            <a:r>
              <a:rPr lang="en-US" dirty="0"/>
              <a:t>Ghanshyam Kharel</a:t>
            </a:r>
          </a:p>
        </p:txBody>
      </p:sp>
    </p:spTree>
    <p:extLst>
      <p:ext uri="{BB962C8B-B14F-4D97-AF65-F5344CB8AC3E}">
        <p14:creationId xmlns:p14="http://schemas.microsoft.com/office/powerpoint/2010/main" val="3933923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10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320143" y="2705725"/>
            <a:ext cx="55517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/>
              <a:t>Queries??</a:t>
            </a:r>
          </a:p>
        </p:txBody>
      </p:sp>
    </p:spTree>
    <p:extLst>
      <p:ext uri="{BB962C8B-B14F-4D97-AF65-F5344CB8AC3E}">
        <p14:creationId xmlns:p14="http://schemas.microsoft.com/office/powerpoint/2010/main" val="3000098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11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8AD211-8253-4A14-BC3D-A628B1A68DC1}"/>
              </a:ext>
            </a:extLst>
          </p:cNvPr>
          <p:cNvSpPr txBox="1"/>
          <p:nvPr/>
        </p:nvSpPr>
        <p:spPr>
          <a:xfrm>
            <a:off x="3320143" y="2028616"/>
            <a:ext cx="555171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/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2734963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2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502229"/>
            <a:ext cx="104089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We would like to express our utmost gratitude to Delta, ACES and all other </a:t>
            </a:r>
          </a:p>
          <a:p>
            <a:pPr algn="just"/>
            <a:r>
              <a:rPr lang="en-US" dirty="0"/>
              <a:t>organizations who are directly or indirectly involved in making this happen.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Special thanks goes to our mentors and support teams without whom this wouldn’t</a:t>
            </a:r>
          </a:p>
          <a:p>
            <a:pPr algn="just"/>
            <a:r>
              <a:rPr lang="en-US" dirty="0"/>
              <a:t>be possible.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Last but not the least thanks to fellow teams who have already presented and</a:t>
            </a:r>
          </a:p>
          <a:p>
            <a:pPr algn="just"/>
            <a:r>
              <a:rPr lang="en-US" dirty="0"/>
              <a:t>are about to present.</a:t>
            </a:r>
          </a:p>
        </p:txBody>
      </p:sp>
    </p:spTree>
    <p:extLst>
      <p:ext uri="{BB962C8B-B14F-4D97-AF65-F5344CB8AC3E}">
        <p14:creationId xmlns:p14="http://schemas.microsoft.com/office/powerpoint/2010/main" val="3558302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1.Introduction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3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87829" y="1476103"/>
            <a:ext cx="113124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The theme that we are provided with for this hackathon is Software for sustainable</a:t>
            </a:r>
          </a:p>
          <a:p>
            <a:pPr algn="just"/>
            <a:r>
              <a:rPr lang="en-US" dirty="0"/>
              <a:t>development. 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Sustainable development in its true meaning is the ability to  meet the needs of the</a:t>
            </a:r>
          </a:p>
          <a:p>
            <a:pPr algn="just"/>
            <a:r>
              <a:rPr lang="en-US" dirty="0"/>
              <a:t>present without compromising the ability of future generations to meet their own needs.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 In the context of software, this involves creating and using technology in ways that</a:t>
            </a:r>
          </a:p>
          <a:p>
            <a:pPr algn="just"/>
            <a:r>
              <a:rPr lang="en-US" dirty="0"/>
              <a:t>minimize environmental impact, promote social equity, and ensure economic viability.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An idea that we have come up with to meet the given theme is Eco Energy Assistant which</a:t>
            </a:r>
          </a:p>
          <a:p>
            <a:pPr algn="just"/>
            <a:r>
              <a:rPr lang="en-US" dirty="0"/>
              <a:t>focuses on monitoring home energy use, educating consumers about its impact 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And eventually delivering insights on various sustainable development tactics like </a:t>
            </a:r>
          </a:p>
          <a:p>
            <a:pPr algn="just"/>
            <a:r>
              <a:rPr lang="en-US" dirty="0"/>
              <a:t>carbon-emission control to ensure minimized green house effects and global warming.</a:t>
            </a:r>
          </a:p>
        </p:txBody>
      </p:sp>
    </p:spTree>
    <p:extLst>
      <p:ext uri="{BB962C8B-B14F-4D97-AF65-F5344CB8AC3E}">
        <p14:creationId xmlns:p14="http://schemas.microsoft.com/office/powerpoint/2010/main" val="2885046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2.What motivates us?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4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502229"/>
            <a:ext cx="1072242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Lots of energy is used ,rather wasted which is accounting for major carbon emission at</a:t>
            </a:r>
          </a:p>
          <a:p>
            <a:pPr algn="just"/>
            <a:r>
              <a:rPr lang="en-US" dirty="0"/>
              <a:t>the individual level in the name of using home appliances.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Our reliance on these devices, such as refrigerators, air conditioners, and televisions,</a:t>
            </a:r>
          </a:p>
          <a:p>
            <a:pPr algn="just"/>
            <a:r>
              <a:rPr lang="en-US" dirty="0"/>
              <a:t>leads to increased energy consumption, which in turn leaves a significant carbon footprint.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Just to give you overview:</a:t>
            </a:r>
          </a:p>
          <a:p>
            <a:pPr algn="just"/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In 2019 Canada’s total GHG emissions from household accounts 18.4% , according </a:t>
            </a:r>
          </a:p>
          <a:p>
            <a:pPr algn="just"/>
            <a:r>
              <a:rPr lang="en-US" dirty="0"/>
              <a:t>    to statistics of Canada.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In Nepal also according to the data published in the official website of Ministry of</a:t>
            </a:r>
          </a:p>
          <a:p>
            <a:pPr algn="just"/>
            <a:r>
              <a:rPr lang="en-US" dirty="0"/>
              <a:t>    Forests and Environment in 2019 residential household activities accounts </a:t>
            </a:r>
          </a:p>
          <a:p>
            <a:pPr algn="just"/>
            <a:r>
              <a:rPr lang="en-US" dirty="0"/>
              <a:t>    for 10% of GHG emissions.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191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3.Carbon footprint calculation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5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58091" y="1436914"/>
            <a:ext cx="107768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/>
              <a:t>A carbon footprint is the total amount of greenhouse gases (including carbon dioxide and methane) that are generated by our actions. The average carbon footprint for a person in the United States is 16 tons, one of the highest rates in the world.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/>
              <a:t>For appliances, electrical power consumption is measured in kilowatts (kW ), and when you factor in the amount of time the appliance is in use, you end up with kilowatt-hours (KWh).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/>
              <a:t>To calculate the carbon footprint from the kWh number. On average in the U.S., the carbon cost is 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0.7 kg of CO</a:t>
            </a:r>
            <a:r>
              <a:rPr lang="en-US" sz="1600" b="1" baseline="-25000" dirty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 per kWh</a:t>
            </a:r>
            <a:r>
              <a:rPr lang="en-US" sz="1600" dirty="0"/>
              <a:t>, so 153 kWh equates to: 153 x 0.7 = 107.1 kg CO</a:t>
            </a:r>
            <a:r>
              <a:rPr lang="en-US" sz="1600" baseline="-25000" dirty="0"/>
              <a:t>2</a:t>
            </a:r>
            <a:r>
              <a:rPr lang="en-US" sz="1600" dirty="0"/>
              <a:t>.</a:t>
            </a:r>
          </a:p>
          <a:p>
            <a:pPr algn="just"/>
            <a:r>
              <a:rPr lang="en-US" sz="1600" dirty="0"/>
              <a:t>According to the data provided in the site Green Stars Project  of USA energy  used by appliances and resultant GHG emissions  (carbon footprint) is tabulated as below:</a:t>
            </a:r>
          </a:p>
          <a:p>
            <a:pPr algn="just"/>
            <a:endParaRPr lang="en-US" sz="16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2529364"/>
              </p:ext>
            </p:extLst>
          </p:nvPr>
        </p:nvGraphicFramePr>
        <p:xfrm>
          <a:off x="1289977" y="4186646"/>
          <a:ext cx="7300686" cy="246888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2433562">
                  <a:extLst>
                    <a:ext uri="{9D8B030D-6E8A-4147-A177-3AD203B41FA5}">
                      <a16:colId xmlns:a16="http://schemas.microsoft.com/office/drawing/2014/main" val="551342780"/>
                    </a:ext>
                  </a:extLst>
                </a:gridCol>
                <a:gridCol w="2433562">
                  <a:extLst>
                    <a:ext uri="{9D8B030D-6E8A-4147-A177-3AD203B41FA5}">
                      <a16:colId xmlns:a16="http://schemas.microsoft.com/office/drawing/2014/main" val="2093452248"/>
                    </a:ext>
                  </a:extLst>
                </a:gridCol>
                <a:gridCol w="2433562">
                  <a:extLst>
                    <a:ext uri="{9D8B030D-6E8A-4147-A177-3AD203B41FA5}">
                      <a16:colId xmlns:a16="http://schemas.microsoft.com/office/drawing/2014/main" val="4080934843"/>
                    </a:ext>
                  </a:extLst>
                </a:gridCol>
              </a:tblGrid>
              <a:tr h="567581">
                <a:tc>
                  <a:txBody>
                    <a:bodyPr/>
                    <a:lstStyle/>
                    <a:p>
                      <a:r>
                        <a:rPr lang="en-US" dirty="0"/>
                        <a:t>Items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Energy Use(KWh/Year)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GHG emission(Kg CO</a:t>
                      </a:r>
                      <a:r>
                        <a:rPr lang="en-US" baseline="-25000" dirty="0"/>
                        <a:t>2</a:t>
                      </a:r>
                      <a:r>
                        <a:rPr lang="en-US" dirty="0"/>
                        <a:t>)</a:t>
                      </a:r>
                      <a:endParaRPr lang="en-US" baseline="-25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5346703"/>
                  </a:ext>
                </a:extLst>
              </a:tr>
              <a:tr h="324332">
                <a:tc>
                  <a:txBody>
                    <a:bodyPr/>
                    <a:lstStyle/>
                    <a:p>
                      <a:r>
                        <a:rPr lang="en-US" dirty="0"/>
                        <a:t>Water Heater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672241"/>
                  </a:ext>
                </a:extLst>
              </a:tr>
              <a:tr h="324332">
                <a:tc>
                  <a:txBody>
                    <a:bodyPr/>
                    <a:lstStyle/>
                    <a:p>
                      <a:r>
                        <a:rPr lang="en-US" dirty="0"/>
                        <a:t>Air Conditioner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8249248"/>
                  </a:ext>
                </a:extLst>
              </a:tr>
              <a:tr h="324332">
                <a:tc>
                  <a:txBody>
                    <a:bodyPr/>
                    <a:lstStyle/>
                    <a:p>
                      <a:r>
                        <a:rPr lang="en-US" dirty="0"/>
                        <a:t>Fridge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423219"/>
                  </a:ext>
                </a:extLst>
              </a:tr>
              <a:tr h="324332">
                <a:tc>
                  <a:txBody>
                    <a:bodyPr/>
                    <a:lstStyle/>
                    <a:p>
                      <a:r>
                        <a:rPr lang="en-US" dirty="0"/>
                        <a:t>Oven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5369009"/>
                  </a:ext>
                </a:extLst>
              </a:tr>
              <a:tr h="324332">
                <a:tc>
                  <a:txBody>
                    <a:bodyPr/>
                    <a:lstStyle/>
                    <a:p>
                      <a:r>
                        <a:rPr lang="en-US" dirty="0"/>
                        <a:t>Rice Cooker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82052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9265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4.Our Solution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6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593669"/>
            <a:ext cx="10515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The main goal is to combat excessive energy use by alerting individuals about the</a:t>
            </a:r>
          </a:p>
          <a:p>
            <a:pPr algn="just"/>
            <a:r>
              <a:rPr lang="en-US" dirty="0"/>
              <a:t>impact of their actions on future generations. 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focus is on encouraging small steps that collectively contribute to minimizing </a:t>
            </a:r>
          </a:p>
          <a:p>
            <a:pPr algn="just"/>
            <a:r>
              <a:rPr lang="en-US" dirty="0"/>
              <a:t>over consumption and promoting a sustainable energy future.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Besides that we will alert the consumer about near future energy crisis 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And suggesting them to use suitable energy sources to mitigate that on personal,</a:t>
            </a:r>
          </a:p>
          <a:p>
            <a:pPr algn="just"/>
            <a:r>
              <a:rPr lang="en-US" dirty="0"/>
              <a:t>community and national level.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We will also try to keep individual up-to-date about  upcoming and</a:t>
            </a:r>
          </a:p>
          <a:p>
            <a:pPr algn="just"/>
            <a:r>
              <a:rPr lang="en-US" dirty="0"/>
              <a:t>ongoing sustainable development projects in Nepal and a way to keep informed</a:t>
            </a:r>
          </a:p>
          <a:p>
            <a:pPr algn="just"/>
            <a:r>
              <a:rPr lang="en-US" dirty="0"/>
              <a:t>so they themselves can be part of.</a:t>
            </a:r>
          </a:p>
        </p:txBody>
      </p:sp>
    </p:spTree>
    <p:extLst>
      <p:ext uri="{BB962C8B-B14F-4D97-AF65-F5344CB8AC3E}">
        <p14:creationId xmlns:p14="http://schemas.microsoft.com/office/powerpoint/2010/main" val="2705515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5.Tools Used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79269" y="1554480"/>
            <a:ext cx="96795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Webstorm</a:t>
            </a:r>
            <a:endParaRPr lang="en-US" dirty="0"/>
          </a:p>
          <a:p>
            <a:r>
              <a:rPr lang="en-US" dirty="0"/>
              <a:t>Postman</a:t>
            </a:r>
          </a:p>
          <a:p>
            <a:r>
              <a:rPr lang="en-US" dirty="0"/>
              <a:t>Android Studio</a:t>
            </a:r>
          </a:p>
          <a:p>
            <a:r>
              <a:rPr lang="en-US" dirty="0" err="1"/>
              <a:t>MySql</a:t>
            </a:r>
            <a:r>
              <a:rPr lang="en-US" dirty="0"/>
              <a:t> workbench</a:t>
            </a:r>
          </a:p>
          <a:p>
            <a:r>
              <a:rPr lang="en-US" dirty="0" err="1"/>
              <a:t>NodeJS</a:t>
            </a:r>
            <a:endParaRPr lang="en-US" dirty="0"/>
          </a:p>
          <a:p>
            <a:r>
              <a:rPr lang="en-US" dirty="0"/>
              <a:t>Chrome</a:t>
            </a:r>
          </a:p>
          <a:p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228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6.System Tour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8</a:t>
            </a:fld>
            <a:endParaRPr lang="en-US"/>
          </a:p>
        </p:txBody>
      </p:sp>
      <p:pic>
        <p:nvPicPr>
          <p:cNvPr id="3" name="Untitled Project">
            <a:hlinkClick r:id="" action="ppaction://media"/>
            <a:extLst>
              <a:ext uri="{FF2B5EF4-FFF2-40B4-BE49-F238E27FC236}">
                <a16:creationId xmlns:a16="http://schemas.microsoft.com/office/drawing/2014/main" id="{4C941FD3-FFE2-4CAF-9AEB-E49BD4FBFC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81384" y="1094582"/>
            <a:ext cx="2429232" cy="539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07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7.Demo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1475C-4EEB-47C1-87D3-E74868EDE0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0803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888</TotalTime>
  <Words>666</Words>
  <Application>Microsoft Office PowerPoint</Application>
  <PresentationFormat>Widescreen</PresentationFormat>
  <Paragraphs>107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</vt:lpstr>
      <vt:lpstr>PowerPoint Presentation</vt:lpstr>
      <vt:lpstr>Acknowledgement</vt:lpstr>
      <vt:lpstr>1.Introduction</vt:lpstr>
      <vt:lpstr>2.What motivates us?</vt:lpstr>
      <vt:lpstr>3.Carbon footprint calculation</vt:lpstr>
      <vt:lpstr>4.Our Solution</vt:lpstr>
      <vt:lpstr>5.Tools Used</vt:lpstr>
      <vt:lpstr>6.System Tour</vt:lpstr>
      <vt:lpstr>7.Demo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Ghanshyam Kharel</dc:creator>
  <cp:lastModifiedBy>Abhishek Sharma</cp:lastModifiedBy>
  <cp:revision>39</cp:revision>
  <dcterms:created xsi:type="dcterms:W3CDTF">2024-01-19T15:50:50Z</dcterms:created>
  <dcterms:modified xsi:type="dcterms:W3CDTF">2024-01-20T16:34:26Z</dcterms:modified>
</cp:coreProperties>
</file>

<file path=docProps/thumbnail.jpeg>
</file>